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Roboto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Roboto-boldItalic.fntdata"/><Relationship Id="rId10" Type="http://schemas.openxmlformats.org/officeDocument/2006/relationships/font" Target="fonts/Roboto-italic.fntdata"/><Relationship Id="rId9" Type="http://schemas.openxmlformats.org/officeDocument/2006/relationships/font" Target="fonts/Robot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Robo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d6013f525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d6013f525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6d6013f525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6d6013f525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1828800" cy="3730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Key Partners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Who helps you succeed?</a:t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Roboto"/>
              <a:buChar char="●"/>
            </a:pPr>
            <a:r>
              <a:rPr i="1" lang="en" sz="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Who are your key partners and suppliers?</a:t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Roboto"/>
              <a:buChar char="●"/>
            </a:pPr>
            <a:r>
              <a:rPr i="1" lang="en" sz="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key resources do you acquire from partners?</a:t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Roboto"/>
              <a:buChar char="●"/>
            </a:pPr>
            <a:r>
              <a:rPr i="1" lang="en" sz="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key activities do partners perform?</a:t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Roboto"/>
              <a:buChar char="●"/>
            </a:pPr>
            <a:r>
              <a:rPr i="1" lang="en" sz="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are the motivations for partnerships (risk reduction, resource acquisition, economies of scale)?</a:t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3657675" y="0"/>
            <a:ext cx="1828800" cy="3730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Value Propositions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value do you deliver to the customer?</a:t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Roboto"/>
              <a:buChar char="●"/>
            </a:pPr>
            <a:r>
              <a:rPr i="1" lang="en" sz="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problems are you solving for your customers?</a:t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Roboto"/>
              <a:buChar char="●"/>
            </a:pPr>
            <a:r>
              <a:rPr i="1" lang="en" sz="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needs are you satisfying?</a:t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Roboto"/>
              <a:buChar char="●"/>
            </a:pPr>
            <a:r>
              <a:rPr i="1" lang="en" sz="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products or services do you offer?</a:t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Roboto"/>
              <a:buChar char="●"/>
            </a:pPr>
            <a:r>
              <a:rPr i="1" lang="en" sz="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makes your offering unique or better than competitors?</a:t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Roboto"/>
              <a:buChar char="●"/>
            </a:pPr>
            <a:r>
              <a:rPr i="1" lang="en" sz="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Why do customers buy from you?</a:t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7315326" y="0"/>
            <a:ext cx="1828800" cy="3730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Customer Segments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Who are your customers?</a:t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Roboto"/>
              <a:buChar char="●"/>
            </a:pPr>
            <a:r>
              <a:rPr i="1" lang="en" sz="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Who are your most important customers?</a:t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Roboto"/>
              <a:buChar char="●"/>
            </a:pPr>
            <a:r>
              <a:rPr i="1" lang="en" sz="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are their main characteristics (age, location, needs)?</a:t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Roboto"/>
              <a:buChar char="●"/>
            </a:pPr>
            <a:r>
              <a:rPr i="1" lang="en" sz="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For whom are you creating value?</a:t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9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Roboto"/>
              <a:buChar char="●"/>
            </a:pPr>
            <a:r>
              <a:rPr i="1" lang="en" sz="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Are you targeting a mass market, niche market, segmented, diversified, or multi-sided platform?</a:t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1828850" y="0"/>
            <a:ext cx="1828800" cy="1847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Key Activities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do you need to do to deliver your value?</a:t>
            </a:r>
            <a:endParaRPr i="1" sz="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66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Roboto"/>
              <a:buChar char="●"/>
            </a:pPr>
            <a:r>
              <a:rPr i="1" lang="en" sz="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key activities are required to deliver your value proposition?</a:t>
            </a:r>
            <a:endParaRPr i="1" sz="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66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Roboto"/>
              <a:buChar char="●"/>
            </a:pPr>
            <a:r>
              <a:rPr i="1" lang="en" sz="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activities are necessary for your channels, customer relationships, and revenue streams?</a:t>
            </a:r>
            <a:endParaRPr i="1" sz="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66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Roboto"/>
              <a:buChar char="●"/>
            </a:pPr>
            <a:r>
              <a:rPr i="1" lang="en" sz="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do you do every day to run your business?</a:t>
            </a:r>
            <a:endParaRPr i="1" sz="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1828850" y="1847100"/>
            <a:ext cx="1828800" cy="1892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Key Resource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assets are essential to your business?</a:t>
            </a:r>
            <a:endParaRPr i="1" sz="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66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Roboto"/>
              <a:buChar char="●"/>
            </a:pPr>
            <a:r>
              <a:rPr i="1" lang="en" sz="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key resources do your value propositions, channels, customer relationships, and revenue streams require?</a:t>
            </a:r>
            <a:endParaRPr i="1" sz="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66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Roboto"/>
              <a:buChar char="●"/>
            </a:pPr>
            <a:r>
              <a:rPr i="1" lang="en" sz="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physical, intellectual, human, or financial resources do you need?</a:t>
            </a:r>
            <a:endParaRPr i="1" sz="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66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Roboto"/>
              <a:buChar char="●"/>
            </a:pPr>
            <a:r>
              <a:rPr i="1" lang="en" sz="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Which resources are unique or give you a competitive advantage?</a:t>
            </a:r>
            <a:endParaRPr i="1" sz="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5486500" y="0"/>
            <a:ext cx="1828800" cy="1847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Customer Relationship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How do you interact with your customers?</a:t>
            </a:r>
            <a:endParaRPr i="1" sz="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66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Roboto"/>
              <a:buChar char="●"/>
            </a:pPr>
            <a:r>
              <a:rPr i="1" lang="en" sz="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type of relationship does each customer segment expect?</a:t>
            </a:r>
            <a:endParaRPr i="1" sz="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66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Roboto"/>
              <a:buChar char="●"/>
            </a:pPr>
            <a:r>
              <a:rPr i="1" lang="en" sz="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How do you acquire, retain, and grow customers?</a:t>
            </a:r>
            <a:endParaRPr i="1" sz="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66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Roboto"/>
              <a:buChar char="●"/>
            </a:pPr>
            <a:r>
              <a:rPr i="1" lang="en" sz="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are you doing to maintain customer loyalty?</a:t>
            </a:r>
            <a:endParaRPr i="1" sz="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667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Roboto"/>
              <a:buChar char="●"/>
            </a:pPr>
            <a:r>
              <a:rPr i="1" lang="en" sz="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Is the relationship personal, automated, self-service, or community-based?</a:t>
            </a:r>
            <a:endParaRPr i="1" sz="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5486500" y="1847100"/>
            <a:ext cx="1828800" cy="1892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Channels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How do you reach your customers?</a:t>
            </a:r>
            <a:endParaRPr i="1" sz="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Roboto"/>
              <a:buChar char="●"/>
            </a:pPr>
            <a:r>
              <a:rPr i="1" lang="en" sz="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Through which channels do your customer segments want to be reached?</a:t>
            </a:r>
            <a:endParaRPr i="1" sz="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Roboto"/>
              <a:buChar char="●"/>
            </a:pPr>
            <a:r>
              <a:rPr i="1" lang="en" sz="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How are you reaching them now?</a:t>
            </a:r>
            <a:endParaRPr i="1" sz="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Roboto"/>
              <a:buChar char="●"/>
            </a:pPr>
            <a:r>
              <a:rPr i="1" lang="en" sz="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Which channels work best and are most cost-efficient?</a:t>
            </a:r>
            <a:endParaRPr i="1" sz="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Roboto"/>
              <a:buChar char="●"/>
            </a:pPr>
            <a:r>
              <a:rPr i="1" lang="en" sz="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How are your channels integrated with customer routines?</a:t>
            </a:r>
            <a:endParaRPr i="1" sz="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-400" y="3739100"/>
            <a:ext cx="4572300" cy="14043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Cost Structure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are your major costs?</a:t>
            </a:r>
            <a:endParaRPr i="1" sz="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Roboto"/>
              <a:buChar char="●"/>
            </a:pPr>
            <a:r>
              <a:rPr lang="en" sz="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are the most important costs in your business model?</a:t>
            </a:r>
            <a:endParaRPr sz="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Roboto"/>
              <a:buChar char="●"/>
            </a:pPr>
            <a:r>
              <a:rPr lang="en" sz="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Which key resources and activities are most expensive?</a:t>
            </a:r>
            <a:endParaRPr sz="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Roboto"/>
              <a:buChar char="●"/>
            </a:pPr>
            <a:r>
              <a:rPr lang="en" sz="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Are your costs more fixed or variable?</a:t>
            </a:r>
            <a:endParaRPr sz="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Roboto"/>
              <a:buChar char="●"/>
            </a:pPr>
            <a:r>
              <a:rPr lang="en" sz="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How do your costs relate to your revenue streams?</a:t>
            </a:r>
            <a:endParaRPr sz="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4571900" y="3739100"/>
            <a:ext cx="4572300" cy="14043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Revenue Stream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How does your business earn money?</a:t>
            </a:r>
            <a:endParaRPr i="1" sz="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Roboto"/>
              <a:buChar char="●"/>
            </a:pPr>
            <a:r>
              <a:rPr i="1" lang="en" sz="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For what value are your customers willing to pay?</a:t>
            </a:r>
            <a:endParaRPr i="1" sz="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Roboto"/>
              <a:buChar char="●"/>
            </a:pPr>
            <a:r>
              <a:rPr i="1" lang="en" sz="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are your main sources of revenue?</a:t>
            </a:r>
            <a:endParaRPr i="1" sz="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Roboto"/>
              <a:buChar char="●"/>
            </a:pPr>
            <a:r>
              <a:rPr i="1" lang="en" sz="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Are your revenues one-time transactions or recurring (subscriptions, licensing, etc.)?</a:t>
            </a:r>
            <a:endParaRPr i="1" sz="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73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Roboto"/>
              <a:buChar char="●"/>
            </a:pPr>
            <a:r>
              <a:rPr i="1" lang="en" sz="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What pricing strategies do you use?</a:t>
            </a:r>
            <a:endParaRPr i="1" sz="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3" name="Google Shape;6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16526" y="4807726"/>
            <a:ext cx="1227674" cy="335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/>
          <p:nvPr/>
        </p:nvSpPr>
        <p:spPr>
          <a:xfrm>
            <a:off x="0" y="0"/>
            <a:ext cx="1828800" cy="3730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Key Partners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4"/>
          <p:cNvSpPr/>
          <p:nvPr/>
        </p:nvSpPr>
        <p:spPr>
          <a:xfrm>
            <a:off x="3657675" y="0"/>
            <a:ext cx="1828800" cy="3730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Value Propositions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4"/>
          <p:cNvSpPr/>
          <p:nvPr/>
        </p:nvSpPr>
        <p:spPr>
          <a:xfrm>
            <a:off x="7315326" y="0"/>
            <a:ext cx="1828800" cy="3730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Customer Segments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4"/>
          <p:cNvSpPr/>
          <p:nvPr/>
        </p:nvSpPr>
        <p:spPr>
          <a:xfrm>
            <a:off x="1828850" y="0"/>
            <a:ext cx="1828800" cy="1847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Key Activities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4"/>
          <p:cNvSpPr/>
          <p:nvPr/>
        </p:nvSpPr>
        <p:spPr>
          <a:xfrm>
            <a:off x="1828850" y="1847100"/>
            <a:ext cx="1828800" cy="1892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Key Resource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4"/>
          <p:cNvSpPr/>
          <p:nvPr/>
        </p:nvSpPr>
        <p:spPr>
          <a:xfrm>
            <a:off x="5486500" y="0"/>
            <a:ext cx="1828800" cy="1847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Customer Relationship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4"/>
          <p:cNvSpPr/>
          <p:nvPr/>
        </p:nvSpPr>
        <p:spPr>
          <a:xfrm>
            <a:off x="5486500" y="1847100"/>
            <a:ext cx="1828800" cy="1892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Channels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4"/>
          <p:cNvSpPr/>
          <p:nvPr/>
        </p:nvSpPr>
        <p:spPr>
          <a:xfrm>
            <a:off x="-400" y="3739100"/>
            <a:ext cx="4572300" cy="14043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Cost Structure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4"/>
          <p:cNvSpPr/>
          <p:nvPr/>
        </p:nvSpPr>
        <p:spPr>
          <a:xfrm>
            <a:off x="4571900" y="3739100"/>
            <a:ext cx="4572300" cy="14043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Revenue Stream</a:t>
            </a:r>
            <a:endParaRPr i="1" sz="7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7" name="Google Shape;7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16526" y="4807726"/>
            <a:ext cx="1227674" cy="335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